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56" r:id="rId2"/>
    <p:sldId id="259" r:id="rId3"/>
    <p:sldId id="260" r:id="rId4"/>
    <p:sldId id="265" r:id="rId5"/>
    <p:sldId id="261" r:id="rId6"/>
    <p:sldId id="262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4" d="100"/>
          <a:sy n="74" d="100"/>
        </p:scale>
        <p:origin x="552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6.png>
</file>

<file path=ppt/media/image7.jpg>
</file>

<file path=ppt/media/image8.png>
</file>

<file path=ppt/media/image9.jf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FD0BDD-0FFC-44F3-8AD3-5974700D68C0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65CD015-FE6B-4AB2-9DC0-FFC8C91FB00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35266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76125-83B3-4D60-B306-49257BFC4E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67BB6D-446B-4B67-BF99-8DD6B4E1FE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F04ADC-7C11-4D98-A1B4-CF5F7DF6C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DB6E93-3AFC-4613-B548-0D485E31D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F261D9-CD99-41C4-AD0C-7D9CFA0B21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7569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6D546E-42FA-4594-BDF8-5E23F217F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75B6FC-F9ED-4D33-9BC7-6E381DF511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B1A6F-5607-4899-BCA8-28A78E708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14BC5-B33D-41E6-95A9-F193AD378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8C845D-5A78-4A68-9E24-AB83296EED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742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33789BE-0D72-49A2-A251-D5CC1E2A31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EDB365-4446-464D-9FA0-1E9D71496A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59102-4894-4C51-931B-9AC3A5C4A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9C0004-7E9B-4040-AA33-3A45FB83F8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F9FB37-106D-45CF-A28A-F83D5DFA96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08226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486929-89BB-430C-9B9D-6920221FA5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9B795C-C35B-4CE9-954D-C8F1166237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2E4517-3279-48D2-87D5-8769903845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D0EDD6-4309-4291-84B1-1CFEE10EE2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70CA41-8A6B-496A-9941-84EF6D442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9190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86954-9FE3-4B42-A9AF-4BB3F3B155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84A78A-47FD-455D-BD8F-BD057463AF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969FA49-CE7B-48E1-BCE9-3476591B1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B8105C-CB1F-4D40-B5DB-67869D3A0A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88DA0A-84CD-4E47-BFC8-767A7A4AB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48333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2AF3DF-39D4-4025-9F18-4B51072A0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0F044-BD3D-4315-9A76-B49BB7A6386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8285BDD-2A46-4D67-991E-1C04F26244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B3A7A3-BB27-4972-822F-3597E581FA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1A79D8-2EA9-4922-B1AE-8B5CEE9B25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2C96BE-B2AC-416E-BE93-6424D47152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302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4A25B1-E817-4EF7-8BA3-CBAC4C1472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026A4-63B8-4079-BE6A-4A23B97FABE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8DE80D-5ADE-47EA-88BF-6CDABE4A043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C8C4E0-136E-42A4-AC77-CC0B22CA5FE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BD0EFB7-AC50-4455-9A9A-2E57D52E735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08D56A1-C305-44BC-BEAA-8466A5C3F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0DE802-5F02-46A8-9391-F4E7BD3A0C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59445D1-02ED-467B-9880-0FFEEE4D4B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7026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AEA16C-D491-4D95-8685-B5013B9B0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2BA1916-CCC7-4433-92B2-FF004EE9F6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FA7349-6331-451B-BA5D-D57ECDD582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1858615-4CFC-40D9-8841-7E5469AB99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88119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4BE06E-FDC0-4A0D-9317-7B8A89B04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CBB2CEF-FBF0-48A8-ACC1-1C98D85E8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C6C93D-6192-46AA-9DD6-3F755260F1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5988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CF0F49-D60F-4013-B7F6-C27A64F4E5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993238-84E9-4EC3-967E-EA7E9CF4D6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6C31139-3BEB-4D01-BEAB-A346698984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B6FCFEC-A40E-4A3A-972C-06F75B7A7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B8340FD-D74E-4A5E-84DB-9F472A46D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B2A281-5C2E-4309-9825-16DC489784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342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9BB86E-605E-41A3-BB8D-9F3F882087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39A2129-EB78-4E6C-BCE3-ED4EC18910D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D19546C-7B4B-4539-A0CB-ED33DCBBF3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FB68B6-2DB4-40F1-B98E-02AA322E05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8639E78-DF14-449D-98B8-BD2E21547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6F708A-25B8-45FA-B937-A1415CBD24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052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sharpenSoften amount="-60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A9E4029-095C-47B5-9AF9-CB6993D43D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1AEC0B-99CA-487C-A7D6-41B368415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03C555-23FE-495B-9075-451D0C7E28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BCAEED-38F3-4528-8263-15DD5F89DBFC}" type="datetimeFigureOut">
              <a:rPr lang="en-US" smtClean="0"/>
              <a:t>10/14/2021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CCFC4C-F276-4CA5-ABF1-6A81B27AF69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2795F0-B1C5-4C4A-BEB6-8A125B98EF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BDA97-15E6-40BD-8513-8E7F14119F0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88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okeshkbathina/Detection-of-vegetation-stress-on-multispectral-remote-sensing-images-using-neural-network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fi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D3CFA0-D462-400D-A133-A2F58A2DE33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44880" y="795460"/>
            <a:ext cx="10302240" cy="280657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Geospatial Predictive Modelling for Detection of Vegetation Stress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E0BBC1-EE28-4E96-82D9-CCC8CB1D61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92881"/>
            <a:ext cx="9144000" cy="1655762"/>
          </a:xfrm>
        </p:spPr>
        <p:txBody>
          <a:bodyPr/>
          <a:lstStyle/>
          <a:p>
            <a:r>
              <a:rPr lang="en-US" sz="1800" i="1" dirty="0">
                <a:solidFill>
                  <a:schemeClr val="bg1"/>
                </a:solidFill>
              </a:rPr>
              <a:t>Lokesh Kumar Bathina</a:t>
            </a:r>
          </a:p>
          <a:p>
            <a:r>
              <a:rPr lang="en-US" sz="1800" i="1" dirty="0">
                <a:solidFill>
                  <a:schemeClr val="bg1"/>
                </a:solidFill>
              </a:rPr>
              <a:t>MTech in Geoinformatics, IIT Bombay</a:t>
            </a:r>
          </a:p>
          <a:p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3772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244CD4-6DF1-43F6-9C2C-C04C9AB00A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Processing &amp; Features Extraction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E69392-7925-48ED-B0CC-C9E78495E7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chemeClr val="bg1"/>
                </a:solidFill>
              </a:rPr>
              <a:t>Features as Band Images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NIR Band Image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Red  Band Image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Green Band Image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Mean GLCM texture index Image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single Band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HaralickTextureExtraction tool in QGIS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mean GLCM calculated using Raster Calculator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Standard Deviation Band Image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calculated using Raster Calculator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NDVI Band Image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calculated using Raster Calculator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0.1 - 0.33 – class 1 (Stressed Vegetation )</a:t>
            </a:r>
          </a:p>
          <a:p>
            <a:pPr lvl="2"/>
            <a:r>
              <a:rPr lang="en-US" dirty="0">
                <a:solidFill>
                  <a:schemeClr val="bg1"/>
                </a:solidFill>
              </a:rPr>
              <a:t>-1 to +1 (except 0.1 to 0.33) – class 0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057147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7E482-626A-462C-A977-F5D0BE89B9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Processing &amp; Features Extraction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0E1AAB-6A99-4D2D-96E4-C29402819D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271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Band Image Features to Vector Features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Using GDAL library in QGIS python console converted Raster Band Images to Arrays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Using NumPy and Pandas library generated a csv file: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Input variables: GLCM, NIR, R, G, SD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Target variable: class 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1765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27DF2-9F92-441D-A7C4-2E5EA7FD3F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48EFA5-966D-4F12-946B-C4E149CC16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6150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Visualized the data for further data analysis and manipulation</a:t>
            </a:r>
          </a:p>
          <a:p>
            <a:r>
              <a:rPr lang="en-US" dirty="0">
                <a:solidFill>
                  <a:schemeClr val="bg1"/>
                </a:solidFill>
              </a:rPr>
              <a:t>Normalized input feature values between 0 and 1 </a:t>
            </a:r>
          </a:p>
          <a:p>
            <a:r>
              <a:rPr lang="en-US" dirty="0">
                <a:solidFill>
                  <a:schemeClr val="bg1"/>
                </a:solidFill>
              </a:rPr>
              <a:t>Converted to Array format from Pandas dataframe  </a:t>
            </a:r>
          </a:p>
          <a:p>
            <a:r>
              <a:rPr lang="en-US" dirty="0">
                <a:solidFill>
                  <a:schemeClr val="bg1"/>
                </a:solidFill>
              </a:rPr>
              <a:t>Slicing and Splitting the data into training, validation and test datasets</a:t>
            </a:r>
          </a:p>
        </p:txBody>
      </p:sp>
    </p:spTree>
    <p:extLst>
      <p:ext uri="{BB962C8B-B14F-4D97-AF65-F5344CB8AC3E}">
        <p14:creationId xmlns:p14="http://schemas.microsoft.com/office/powerpoint/2010/main" val="17880572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895C95-1DB6-43EF-A058-B603152D81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36684D-F63B-43E2-858D-FCD1E577C0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Fully-connected 3-layer neural network</a:t>
            </a:r>
          </a:p>
          <a:p>
            <a:r>
              <a:rPr lang="en-US" dirty="0">
                <a:solidFill>
                  <a:schemeClr val="bg1"/>
                </a:solidFill>
              </a:rPr>
              <a:t>Activation function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Hidden layer – ReLU function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Output layer – Sigmoid function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960012-79F8-4888-BFC4-29C7F3F378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5602" y="2178241"/>
            <a:ext cx="3598198" cy="337623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5D2C0093-B5B2-447F-898B-9F4603C43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3836" y="3679106"/>
            <a:ext cx="5566130" cy="2024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3406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73EEE8-5CF7-4C52-89E3-50AFAA18A7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C7E45-1E93-4F74-A8AE-2FD2C99A60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Loss function – binary cross entropy</a:t>
            </a:r>
          </a:p>
          <a:p>
            <a:r>
              <a:rPr lang="en-US" dirty="0">
                <a:solidFill>
                  <a:schemeClr val="bg1"/>
                </a:solidFill>
              </a:rPr>
              <a:t>Adam algorithm</a:t>
            </a:r>
          </a:p>
          <a:p>
            <a:r>
              <a:rPr lang="en-US" dirty="0">
                <a:solidFill>
                  <a:schemeClr val="bg1"/>
                </a:solidFill>
              </a:rPr>
              <a:t>Used EarlyStoppiing method for training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CB3B5D9-8059-4927-9E4B-0019959C54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3429000"/>
            <a:ext cx="4989748" cy="251790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1D3C557-182B-4A59-AD6B-538E05BCCD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1576" y="3429000"/>
            <a:ext cx="5072224" cy="251790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F9B8FF8-34EA-41D3-B57A-BB762CCB9098}"/>
              </a:ext>
            </a:extLst>
          </p:cNvPr>
          <p:cNvSpPr txBox="1"/>
          <p:nvPr/>
        </p:nvSpPr>
        <p:spPr>
          <a:xfrm>
            <a:off x="2572619" y="5967766"/>
            <a:ext cx="13874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Accuracy plots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7409EB0-6153-4950-8F7B-B6AE4B3409A2}"/>
              </a:ext>
            </a:extLst>
          </p:cNvPr>
          <p:cNvSpPr txBox="1"/>
          <p:nvPr/>
        </p:nvSpPr>
        <p:spPr>
          <a:xfrm>
            <a:off x="8231886" y="5967766"/>
            <a:ext cx="106618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solidFill>
                  <a:schemeClr val="bg1"/>
                </a:solidFill>
              </a:rPr>
              <a:t>Error plots</a:t>
            </a:r>
          </a:p>
        </p:txBody>
      </p:sp>
    </p:spTree>
    <p:extLst>
      <p:ext uri="{BB962C8B-B14F-4D97-AF65-F5344CB8AC3E}">
        <p14:creationId xmlns:p14="http://schemas.microsoft.com/office/powerpoint/2010/main" val="378651694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CED6B2-4F00-4061-9BF0-DDC2D4229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Results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4D8A9D-31F7-4063-A493-00C724E719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13271"/>
            <a:ext cx="10515600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>
                <a:solidFill>
                  <a:schemeClr val="bg1"/>
                </a:solidFill>
              </a:rPr>
              <a:t>Achieved a state of the art evaluation metrics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achieved an accuracy of </a:t>
            </a:r>
            <a:r>
              <a:rPr lang="en-US" b="1" dirty="0">
                <a:solidFill>
                  <a:schemeClr val="bg1"/>
                </a:solidFill>
              </a:rPr>
              <a:t>93.10</a:t>
            </a:r>
            <a:r>
              <a:rPr lang="en-US" dirty="0">
                <a:solidFill>
                  <a:schemeClr val="bg1"/>
                </a:solidFill>
              </a:rPr>
              <a:t>% (number of samples correctly classified),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an error rate of </a:t>
            </a:r>
            <a:r>
              <a:rPr lang="en-US" b="1" dirty="0">
                <a:solidFill>
                  <a:schemeClr val="bg1"/>
                </a:solidFill>
              </a:rPr>
              <a:t>6.90</a:t>
            </a:r>
            <a:r>
              <a:rPr lang="en-US" dirty="0">
                <a:solidFill>
                  <a:schemeClr val="bg1"/>
                </a:solidFill>
              </a:rPr>
              <a:t>% (number of samples misclassified),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 sensitivity of </a:t>
            </a:r>
            <a:r>
              <a:rPr lang="en-US" b="1" dirty="0">
                <a:solidFill>
                  <a:schemeClr val="bg1"/>
                </a:solidFill>
              </a:rPr>
              <a:t>92.11</a:t>
            </a:r>
            <a:r>
              <a:rPr lang="en-US" dirty="0">
                <a:solidFill>
                  <a:schemeClr val="bg1"/>
                </a:solidFill>
              </a:rPr>
              <a:t>% (model’s ability to predict non-stressed regions), and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a specificity of </a:t>
            </a:r>
            <a:r>
              <a:rPr lang="en-US" b="1" dirty="0">
                <a:solidFill>
                  <a:schemeClr val="bg1"/>
                </a:solidFill>
              </a:rPr>
              <a:t>95</a:t>
            </a:r>
            <a:r>
              <a:rPr lang="en-US" dirty="0">
                <a:solidFill>
                  <a:schemeClr val="bg1"/>
                </a:solidFill>
              </a:rPr>
              <a:t>% (model’s ability to predict stressed regions).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lvl="1"/>
            <a:endParaRPr lang="en-US" dirty="0">
              <a:solidFill>
                <a:schemeClr val="bg1"/>
              </a:solidFill>
            </a:endParaRPr>
          </a:p>
          <a:p>
            <a:pPr marL="457200" lvl="1" indent="0" algn="r">
              <a:buNone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GitHub link of the project: </a:t>
            </a:r>
            <a:r>
              <a:rPr lang="en-US" dirty="0">
                <a:solidFill>
                  <a:schemeClr val="accent1"/>
                </a:solidFill>
                <a:hlinkClick r:id="rId2"/>
              </a:rPr>
              <a:t>https://github.com/lokeshkbathina/Detection-of-vegetation-stress-on-multispectral-remote-sensing-images-using-neural-network</a:t>
            </a:r>
            <a:endParaRPr lang="en-US" dirty="0">
              <a:solidFill>
                <a:schemeClr val="accent1"/>
              </a:solidFill>
            </a:endParaRPr>
          </a:p>
          <a:p>
            <a:pPr marL="457200" lvl="1" indent="0" algn="r">
              <a:buNone/>
            </a:pPr>
            <a:endParaRPr lang="en-US" dirty="0">
              <a:solidFill>
                <a:schemeClr val="accent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97464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F47520-D471-4FCC-A118-5134E3E4E0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Developments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F7D5E7-4B1B-485B-A4F6-4BFF1F742B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As AI product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For agriculture purposes, can be integrated with UAVs to monitor and detecting potential harm/effects for </a:t>
            </a:r>
            <a:r>
              <a:rPr lang="en-US" i="0" dirty="0">
                <a:solidFill>
                  <a:schemeClr val="bg1"/>
                </a:solidFill>
                <a:effectLst/>
              </a:rPr>
              <a:t>improving irrigation efficiency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08033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0AE89-ED9F-41BC-AA01-75C046191F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Contents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D3FDED-711B-44BE-A799-749F848EBD2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Motivation</a:t>
            </a:r>
          </a:p>
          <a:p>
            <a:r>
              <a:rPr lang="en-US" dirty="0">
                <a:solidFill>
                  <a:schemeClr val="bg1"/>
                </a:solidFill>
              </a:rPr>
              <a:t>Study area</a:t>
            </a:r>
          </a:p>
          <a:p>
            <a:r>
              <a:rPr lang="en-US" dirty="0">
                <a:solidFill>
                  <a:schemeClr val="bg1"/>
                </a:solidFill>
              </a:rPr>
              <a:t>Data Processing</a:t>
            </a:r>
          </a:p>
          <a:p>
            <a:r>
              <a:rPr lang="en-US" dirty="0">
                <a:solidFill>
                  <a:schemeClr val="bg1"/>
                </a:solidFill>
              </a:rPr>
              <a:t>Model </a:t>
            </a:r>
          </a:p>
          <a:p>
            <a:r>
              <a:rPr lang="en-US" dirty="0">
                <a:solidFill>
                  <a:schemeClr val="bg1"/>
                </a:solidFill>
              </a:rPr>
              <a:t>Results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3666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CCAE8B-2AC7-4588-B6E6-0E3D9EBDB5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Motivation 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9D0B239-A5F4-4690-B694-333A6B756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26150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An insidious nature hazard (on larger scale)</a:t>
            </a:r>
          </a:p>
          <a:p>
            <a:r>
              <a:rPr lang="en-US" dirty="0">
                <a:solidFill>
                  <a:schemeClr val="bg1"/>
                </a:solidFill>
              </a:rPr>
              <a:t>Agriculture (on smaller scale)</a:t>
            </a:r>
          </a:p>
          <a:p>
            <a:r>
              <a:rPr lang="en-US" dirty="0">
                <a:solidFill>
                  <a:schemeClr val="bg1"/>
                </a:solidFill>
              </a:rPr>
              <a:t>Causes - low precipitation, water supply and nutrient deficiency or some disease</a:t>
            </a:r>
          </a:p>
          <a:p>
            <a:r>
              <a:rPr lang="en-US" dirty="0">
                <a:solidFill>
                  <a:schemeClr val="bg1"/>
                </a:solidFill>
                <a:effectLst/>
                <a:latin typeface="Calibri" panose="020F0502020204030204" pitchFamily="34" charset="0"/>
                <a:ea typeface="Times New Roman" panose="02020603050405020304" pitchFamily="18" charset="0"/>
              </a:rPr>
              <a:t>So, accurate monitoring is essential to understand stress progression and potential effects to provide information necessary to support mitigation decisions.</a:t>
            </a:r>
            <a:endParaRPr lang="en-US" dirty="0">
              <a:solidFill>
                <a:schemeClr val="bg1"/>
              </a:solidFill>
            </a:endParaRPr>
          </a:p>
          <a:p>
            <a:r>
              <a:rPr lang="en-US" dirty="0">
                <a:solidFill>
                  <a:schemeClr val="bg1"/>
                </a:solidFill>
              </a:rPr>
              <a:t>Remote Sensing Data can be helpful for analyzing or determining the plants or trees health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9811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369739-0A5A-400F-9DE1-D8129C67DEE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9413" y="887870"/>
            <a:ext cx="7633174" cy="5082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7332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5400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C39DF4-44D6-4381-81D6-2B66F23912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Study Area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6F950FE-794E-421F-BDAA-78ADD575E60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5652235" cy="4241868"/>
          </a:xfr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4AAD5E5D-5932-46F6-9B04-89BDC96248D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6409" y="4895557"/>
            <a:ext cx="2044027" cy="103699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673CCA0-C4C9-49BA-B29E-1169CE3E7CF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70203" y="1657753"/>
            <a:ext cx="3903829" cy="3542494"/>
          </a:xfrm>
          <a:prstGeom prst="rect">
            <a:avLst/>
          </a:prstGeom>
          <a:ln w="3175">
            <a:solidFill>
              <a:schemeClr val="bg1"/>
            </a:solidFill>
          </a:ln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C670D542-8C77-4018-AF47-69ED96976245}"/>
              </a:ext>
            </a:extLst>
          </p:cNvPr>
          <p:cNvSpPr txBox="1"/>
          <p:nvPr/>
        </p:nvSpPr>
        <p:spPr>
          <a:xfrm>
            <a:off x="7026926" y="5212309"/>
            <a:ext cx="37903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Mosaicked Satellite Imagery of our study area</a:t>
            </a:r>
          </a:p>
          <a:p>
            <a:pPr algn="ctr"/>
            <a:r>
              <a:rPr lang="en-US" sz="1400" dirty="0">
                <a:solidFill>
                  <a:schemeClr val="bg1"/>
                </a:solidFill>
              </a:rPr>
              <a:t>(NASA’s Terra MODIS Surface Reflectance Bands)</a:t>
            </a:r>
          </a:p>
        </p:txBody>
      </p:sp>
    </p:spTree>
    <p:extLst>
      <p:ext uri="{BB962C8B-B14F-4D97-AF65-F5344CB8AC3E}">
        <p14:creationId xmlns:p14="http://schemas.microsoft.com/office/powerpoint/2010/main" val="1839963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B8087-382A-4D0E-96AA-787003AB3D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MODIS Surface Reflectance Instrument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95B52E-CE55-4C22-A45D-B097F3DBDE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Onboard Terra &amp; Aqua Satellites</a:t>
            </a:r>
          </a:p>
          <a:p>
            <a:r>
              <a:rPr lang="en-US" dirty="0">
                <a:solidFill>
                  <a:schemeClr val="bg1"/>
                </a:solidFill>
              </a:rPr>
              <a:t>Spatial Resolution – 500 m</a:t>
            </a:r>
          </a:p>
          <a:p>
            <a:r>
              <a:rPr lang="en-US" dirty="0">
                <a:solidFill>
                  <a:schemeClr val="bg1"/>
                </a:solidFill>
              </a:rPr>
              <a:t>500m Surface Reflectance Bands 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C2B171-7992-4DC1-8BBF-E04315EBE2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5852" y="3429000"/>
            <a:ext cx="5880296" cy="23457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0263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2C97E9-6345-4E66-8A42-0F9E8EB43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Processing &amp; Features Extraction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CFBA9D-BC21-4394-954F-FEF6A62E4D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351338"/>
          </a:xfrm>
        </p:spPr>
        <p:txBody>
          <a:bodyPr>
            <a:normAutofit fontScale="70000" lnSpcReduction="20000"/>
          </a:bodyPr>
          <a:lstStyle/>
          <a:p>
            <a:r>
              <a:rPr lang="en-US" sz="3600" dirty="0">
                <a:solidFill>
                  <a:schemeClr val="bg1"/>
                </a:solidFill>
              </a:rPr>
              <a:t>Understanding Stressed Vegetation Spectrally</a:t>
            </a: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  <a:p>
            <a:r>
              <a:rPr lang="en-US" sz="4000" dirty="0">
                <a:solidFill>
                  <a:schemeClr val="bg1"/>
                </a:solidFill>
              </a:rPr>
              <a:t>NIR, Red and Green Bands</a:t>
            </a:r>
          </a:p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A98EB35-575A-495C-806E-A82D0C4D68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7808" y="2176960"/>
            <a:ext cx="4598192" cy="3057966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7E5CDCA-3CB0-4D00-828F-C592C84CC2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1010" y="2183132"/>
            <a:ext cx="3247780" cy="305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1206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EC4E15-F9D0-45BE-8425-7A733C7433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Processing &amp; Features Extraction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6CD4D8-D249-4A48-93B7-D2F74976B8B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838199" y="1690688"/>
                <a:ext cx="10515600" cy="4351338"/>
              </a:xfrm>
            </p:spPr>
            <p:txBody>
              <a:bodyPr/>
              <a:lstStyle/>
              <a:p>
                <a:r>
                  <a:rPr lang="en-US" b="0" i="0" dirty="0">
                    <a:solidFill>
                      <a:schemeClr val="bg1"/>
                    </a:solidFill>
                    <a:effectLst/>
                  </a:rPr>
                  <a:t>Normalized Difference Vegetation Index (NDVI)</a:t>
                </a:r>
              </a:p>
              <a:p>
                <a:pPr lvl="1"/>
                <a:r>
                  <a:rPr lang="en-US" dirty="0">
                    <a:solidFill>
                      <a:schemeClr val="bg1"/>
                    </a:solidFill>
                  </a:rPr>
                  <a:t>Indicator of vegetation health</a:t>
                </a:r>
              </a:p>
              <a:p>
                <a:pPr marL="3657600" lvl="8" indent="0">
                  <a:buNone/>
                </a:pPr>
                <a:r>
                  <a:rPr lang="en-US" sz="2000" dirty="0">
                    <a:solidFill>
                      <a:schemeClr val="bg1"/>
                    </a:solidFill>
                  </a:rPr>
                  <a:t>       </a:t>
                </a:r>
                <a:r>
                  <a:rPr lang="en-US" sz="2200" dirty="0">
                    <a:solidFill>
                      <a:schemeClr val="bg1"/>
                    </a:solidFill>
                  </a:rPr>
                  <a:t>NDVI</a:t>
                </a:r>
                <a:r>
                  <a:rPr lang="en-US" sz="2000" dirty="0">
                    <a:solidFill>
                      <a:schemeClr val="bg1"/>
                    </a:solidFill>
                  </a:rPr>
                  <a:t>  </a:t>
                </a:r>
                <a:r>
                  <a:rPr lang="en-US" sz="1200" dirty="0">
                    <a:solidFill>
                      <a:schemeClr val="bg1"/>
                    </a:solidFill>
                  </a:rPr>
                  <a:t> =   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8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𝑁𝐼𝑅</m:t>
                        </m:r>
                        <m:r>
                          <a:rPr 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−</m:t>
                        </m:r>
                        <m:r>
                          <a:rPr 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𝑅𝐸𝐷</m:t>
                        </m:r>
                      </m:num>
                      <m:den>
                        <m:r>
                          <a:rPr 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𝑁𝐼𝑅</m:t>
                        </m:r>
                        <m:r>
                          <a:rPr 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sz="2800" b="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𝑅𝐸𝐷</m:t>
                        </m:r>
                      </m:den>
                    </m:f>
                  </m:oMath>
                </a14:m>
                <a:endParaRPr lang="en-US" sz="2800" dirty="0">
                  <a:solidFill>
                    <a:schemeClr val="bg1"/>
                  </a:solidFill>
                </a:endParaRPr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56CD4D8-D249-4A48-93B7-D2F74976B8B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38199" y="1690688"/>
                <a:ext cx="10515600" cy="4351338"/>
              </a:xfrm>
              <a:blipFill>
                <a:blip r:embed="rId2"/>
                <a:stretch>
                  <a:fillRect l="-986" t="-224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" name="Picture 4">
            <a:extLst>
              <a:ext uri="{FF2B5EF4-FFF2-40B4-BE49-F238E27FC236}">
                <a16:creationId xmlns:a16="http://schemas.microsoft.com/office/drawing/2014/main" id="{CDABEAEA-016C-47A0-BF68-C0C6803806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026" y="3429000"/>
            <a:ext cx="4167947" cy="2206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5199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FB920-3D93-4C83-8E7E-E8D4A1E9C3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Data Processing &amp; Features Extraction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120871-C802-46A0-BC9F-6F85283E16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68486"/>
            <a:ext cx="10515600" cy="435133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Gray Level Co-occurrence Matrix (GCM) texture index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Texture of a point is undefined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Image texture is a function of spatial variation in pixel intensity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GCLM - how often pairs of pixel occur in an image</a:t>
            </a:r>
          </a:p>
          <a:p>
            <a:pPr lvl="4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with specific values</a:t>
            </a:r>
          </a:p>
          <a:p>
            <a:pPr lvl="4">
              <a:buFontTx/>
              <a:buChar char="-"/>
            </a:pPr>
            <a:r>
              <a:rPr lang="en-US" dirty="0">
                <a:solidFill>
                  <a:schemeClr val="bg1"/>
                </a:solidFill>
              </a:rPr>
              <a:t>in a specified spatial relationship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2</a:t>
            </a:r>
            <a:r>
              <a:rPr lang="en-US" baseline="30000" dirty="0">
                <a:solidFill>
                  <a:schemeClr val="bg1"/>
                </a:solidFill>
              </a:rPr>
              <a:t>nd</a:t>
            </a:r>
            <a:r>
              <a:rPr lang="en-US" dirty="0">
                <a:solidFill>
                  <a:schemeClr val="bg1"/>
                </a:solidFill>
              </a:rPr>
              <a:t> order statistical measures on GLCM matrix 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Single Band</a:t>
            </a:r>
          </a:p>
          <a:p>
            <a:pPr lvl="1"/>
            <a:r>
              <a:rPr lang="en-US" dirty="0">
                <a:solidFill>
                  <a:schemeClr val="bg1"/>
                </a:solidFill>
              </a:rPr>
              <a:t>HaralickTextureExtraction tool in QGIS</a:t>
            </a:r>
          </a:p>
          <a:p>
            <a:pPr lvl="1"/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154184-B752-4DED-9B7E-74E7945AC4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327" y="2858304"/>
            <a:ext cx="2853743" cy="285374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F0C8700-5986-40F8-B095-F91E4625A93D}"/>
              </a:ext>
            </a:extLst>
          </p:cNvPr>
          <p:cNvSpPr txBox="1"/>
          <p:nvPr/>
        </p:nvSpPr>
        <p:spPr>
          <a:xfrm>
            <a:off x="8454327" y="5712047"/>
            <a:ext cx="289947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/>
                </a:solidFill>
              </a:rPr>
              <a:t>FCC combination of the study area</a:t>
            </a:r>
          </a:p>
        </p:txBody>
      </p:sp>
    </p:spTree>
    <p:extLst>
      <p:ext uri="{BB962C8B-B14F-4D97-AF65-F5344CB8AC3E}">
        <p14:creationId xmlns:p14="http://schemas.microsoft.com/office/powerpoint/2010/main" val="152383986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980</TotalTime>
  <Words>528</Words>
  <Application>Microsoft Office PowerPoint</Application>
  <PresentationFormat>Widescreen</PresentationFormat>
  <Paragraphs>103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Cambria Math</vt:lpstr>
      <vt:lpstr>Office Theme</vt:lpstr>
      <vt:lpstr>Geospatial Predictive Modelling for Detection of Vegetation Stress</vt:lpstr>
      <vt:lpstr>Contents</vt:lpstr>
      <vt:lpstr>Motivation </vt:lpstr>
      <vt:lpstr>PowerPoint Presentation</vt:lpstr>
      <vt:lpstr>Study Area</vt:lpstr>
      <vt:lpstr>MODIS Surface Reflectance Instrument</vt:lpstr>
      <vt:lpstr>Data Processing &amp; Features Extraction</vt:lpstr>
      <vt:lpstr>Data Processing &amp; Features Extraction</vt:lpstr>
      <vt:lpstr>Data Processing &amp; Features Extraction</vt:lpstr>
      <vt:lpstr>Data Processing &amp; Features Extraction</vt:lpstr>
      <vt:lpstr>Data Processing &amp; Features Extraction</vt:lpstr>
      <vt:lpstr>Data analysis</vt:lpstr>
      <vt:lpstr>Modelling</vt:lpstr>
      <vt:lpstr>Modelling</vt:lpstr>
      <vt:lpstr>Results </vt:lpstr>
      <vt:lpstr>Developments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Geospatial Predictive Modelling for Detection of Vegetation Stress</dc:title>
  <dc:creator>lokesh kumar</dc:creator>
  <cp:lastModifiedBy>lokesh kumar</cp:lastModifiedBy>
  <cp:revision>4</cp:revision>
  <dcterms:created xsi:type="dcterms:W3CDTF">2021-10-13T17:50:47Z</dcterms:created>
  <dcterms:modified xsi:type="dcterms:W3CDTF">2021-10-14T10:22:56Z</dcterms:modified>
</cp:coreProperties>
</file>

<file path=docProps/thumbnail.jpeg>
</file>